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316" r:id="rId4"/>
    <p:sldId id="299" r:id="rId5"/>
    <p:sldId id="300" r:id="rId6"/>
    <p:sldId id="308" r:id="rId7"/>
    <p:sldId id="318" r:id="rId8"/>
    <p:sldId id="298" r:id="rId9"/>
    <p:sldId id="310" r:id="rId10"/>
    <p:sldId id="307" r:id="rId11"/>
    <p:sldId id="311" r:id="rId12"/>
    <p:sldId id="312" r:id="rId13"/>
    <p:sldId id="313" r:id="rId14"/>
    <p:sldId id="314" r:id="rId15"/>
    <p:sldId id="315" r:id="rId16"/>
    <p:sldId id="331" r:id="rId17"/>
    <p:sldId id="309" r:id="rId18"/>
    <p:sldId id="302" r:id="rId19"/>
    <p:sldId id="303" r:id="rId20"/>
    <p:sldId id="297" r:id="rId21"/>
    <p:sldId id="277" r:id="rId22"/>
    <p:sldId id="280" r:id="rId23"/>
    <p:sldId id="279" r:id="rId24"/>
    <p:sldId id="258" r:id="rId25"/>
    <p:sldId id="262" r:id="rId26"/>
    <p:sldId id="294" r:id="rId27"/>
    <p:sldId id="317" r:id="rId28"/>
    <p:sldId id="323" r:id="rId29"/>
    <p:sldId id="329" r:id="rId30"/>
    <p:sldId id="324" r:id="rId31"/>
    <p:sldId id="325" r:id="rId32"/>
    <p:sldId id="326" r:id="rId33"/>
    <p:sldId id="327" r:id="rId34"/>
    <p:sldId id="328" r:id="rId35"/>
    <p:sldId id="330" r:id="rId36"/>
    <p:sldId id="267" r:id="rId37"/>
    <p:sldId id="321" r:id="rId38"/>
    <p:sldId id="322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8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8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8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3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4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7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7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5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8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83A84-CD94-4F06-B5F5-F1B451A639F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2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4brain.ru/blog/%d0%ba%d0%b8%d0%bd%d0%b5%d1%81%d1%82%d0%b5%d1%82%d0%b8%d1%87%d0%b5%d1%81%d0%ba%d0%be%d0%b5-%d0%be%d0%b1%d1%83%d1%87%d0%b5%d0%bd%d0%b8%d0%b5/" TargetMode="External"/><Relationship Id="rId2" Type="http://schemas.openxmlformats.org/officeDocument/2006/relationships/hyperlink" Target="https://sites.google.com/site/portfoliozeltysevojav/2-naucno-metodiceskaa-deatelnost/1-ispolzuemye-obrazovatelnye-tehnologi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fl-tesol-certificate.com/blog/metodika-prepodavaniya-anglijskogo-yazyk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1438" y="4857751"/>
            <a:ext cx="8134350" cy="1666875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НУРГАЛИЕВА ДОЛОРЕС АБИЛДАЕВНА</a:t>
            </a:r>
          </a:p>
          <a:p>
            <a:pPr algn="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ст.препод</a:t>
            </a:r>
            <a:r>
              <a:rPr lang="kk-KZ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Рисунок 5" descr="emble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31789"/>
            <a:ext cx="16430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238374" y="357188"/>
            <a:ext cx="7805957" cy="91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имени аль-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Фараби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философии  и политологии</a:t>
            </a:r>
          </a:p>
          <a:p>
            <a:pPr algn="ctr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Кафедра педагогики и образовательного менеджмента</a:t>
            </a:r>
            <a:endParaRPr lang="ru-K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1A052A1-4A9E-4D95-AF45-A46C5D94B426}"/>
              </a:ext>
            </a:extLst>
          </p:cNvPr>
          <p:cNvSpPr txBox="1">
            <a:spLocks/>
          </p:cNvSpPr>
          <p:nvPr/>
        </p:nvSpPr>
        <p:spPr>
          <a:xfrm>
            <a:off x="1524000" y="2519358"/>
            <a:ext cx="9144000" cy="1819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 роль методики преподавания  дисциплины в вузе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EF68EE-36DC-44AA-8534-43B464F2C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4338641"/>
            <a:ext cx="3016250" cy="20094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45308C-5739-4938-8EA3-5B88CF6CB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838" y="1780863"/>
            <a:ext cx="2774950" cy="147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0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Методика преподавания изучает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219075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историю, принципы и специфику преподавания дисциплины: структуру и содержание, цели, задачи, тематику занятий, систему образования, правовое и нормативное обеспечение образовательной деятельности и статус дисциплины.</a:t>
            </a:r>
          </a:p>
          <a:p>
            <a:endParaRPr lang="ru-RU" dirty="0"/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3890963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3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Методика устанавливает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рациональные методы и средства передачи преподавателем учебного материала и сознательного овладения студентами прочными знаниями и умением применять их в жизни.</a:t>
            </a: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881438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9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Методика обучения отражает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образовательную, воспитывающую и развивающую функции обучения; разрабатывает нормативные требования к содержанию обучения, преподаванию и учению; раскрывает цели обучения, его значение для развития личности.</a:t>
            </a: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5" y="3881438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69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Методика рассматривает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/>
              <a:t>содержание учебной дисциплины, методы и формы обучения и воспитания.</a:t>
            </a: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881438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9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Методикой определяются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/>
              <a:t>оборудование и средства (пособия) учебной работы. </a:t>
            </a: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5" y="3881438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762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 методиках содержатся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/>
              <a:t>специфические частные закономерности управления учебной деятельностью, развитием мышления студентов. </a:t>
            </a: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3729038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06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Методика разрабатывает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Средства, способы и организационные формы учебно-воспитательного процесса;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Нормативные требования к деятельности педагогов.  </a:t>
            </a: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3890963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15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Объектом методики преподавания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/>
              <a:t>является …(у каждой дисциплины она своя) образование. </a:t>
            </a:r>
          </a:p>
          <a:p>
            <a:endParaRPr lang="ru-RU" dirty="0"/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3833813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54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Предмет методики преподавания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782050" cy="435133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36195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Является сам процесс обучения определенной учебной дисциплине. </a:t>
            </a:r>
          </a:p>
          <a:p>
            <a:pPr marL="0" indent="36195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Предметом методики преподавания являются специфические закономерности учебно-воспитательного процесса, на основе которых определяются цели, содержание обучения и воспитания, вырабатывается система эффективных педагогических средств, необходимых для реализации этих целей;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 методы, формы и средства обучения дисциплины, их специфика и особенности.</a:t>
            </a:r>
          </a:p>
          <a:p>
            <a:pPr marL="0" indent="361950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4024313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1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Задачи методики преподавания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9400" y="1892300"/>
            <a:ext cx="8382000" cy="435133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36195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Изучение закономерностей этого процесса обучения и установлении на их основе нормативных требований к деятельности преподавателей.</a:t>
            </a:r>
          </a:p>
          <a:p>
            <a:pPr marL="0" indent="36195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Задачами методики преподавания дисциплин является формирование понятий о приемах и методах обучения в высшей школе, организации процесса освоения слушателями дисциплины, способствование профессиональному самообразованию и личностному развитию выпускника.</a:t>
            </a: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05744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11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304800"/>
            <a:ext cx="10515600" cy="6053138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01" y="812578"/>
            <a:ext cx="6242304" cy="4675632"/>
          </a:xfrm>
          <a:prstGeom prst="rect">
            <a:avLst/>
          </a:prstGeom>
        </p:spPr>
      </p:pic>
      <p:pic>
        <p:nvPicPr>
          <p:cNvPr id="6" name="Picture 2" descr="Инструкции для построения метод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41" y="676275"/>
            <a:ext cx="2694246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52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8848"/>
            <a:ext cx="10515600" cy="6731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 методики как прикладной науки, выделяют следующие вопросы: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8357" y="1500409"/>
            <a:ext cx="2952750" cy="1247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ЧЕМУ учить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24399" y="1351667"/>
            <a:ext cx="2952750" cy="1247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КАК учить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29649" y="1387210"/>
            <a:ext cx="3228976" cy="1247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3.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ПОЧЕМУ ТАК,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 не иначе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0832" y="4649937"/>
            <a:ext cx="2952750" cy="1815882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Ответом н а этот вопрос является разработка содержания обучения — программ по дисциплине, создание учебников и различных учебных пособий для обучающихся, их постоянное совершенствование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31348" y="4757659"/>
            <a:ext cx="3993502" cy="160043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этим вопросом разрабатывают методы обучения, методические приемы, системы упражнений, рекомендации по применению тех или иных видов заданий, пособий, последовательных систем практических работ обучающихся, занятий и их циклов и т. д.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13844" y="4865380"/>
            <a:ext cx="2747432" cy="1384995"/>
          </a:xfrm>
          <a:prstGeom prst="rect">
            <a:avLst/>
          </a:prstGeom>
          <a:ln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indent="26670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 сравнительной эффективности методов, обоснование выбора методики, экспериментальная проверка рекомендаций и т. д.</a:t>
            </a:r>
          </a:p>
        </p:txBody>
      </p:sp>
      <p:pic>
        <p:nvPicPr>
          <p:cNvPr id="4098" name="Picture 2" descr="https://www.centroitalica.ru/local/templates/.default/assets/images/metods/des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24" y="2853482"/>
            <a:ext cx="2092500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одержание методики преподавания математики в начальной школе в практике педагогического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43" y="3182096"/>
            <a:ext cx="2319129" cy="100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225" y="2826764"/>
            <a:ext cx="1857375" cy="15154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8224" y="728295"/>
            <a:ext cx="1032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зачем изучать дисциплину, чему и как учить, на чем и как воспитывать и развивать.</a:t>
            </a:r>
          </a:p>
        </p:txBody>
      </p:sp>
      <p:cxnSp>
        <p:nvCxnSpPr>
          <p:cNvPr id="16" name="Прямая со стрелкой 15"/>
          <p:cNvCxnSpPr>
            <a:endCxn id="4100" idx="0"/>
          </p:cNvCxnSpPr>
          <p:nvPr/>
        </p:nvCxnSpPr>
        <p:spPr>
          <a:xfrm>
            <a:off x="2097207" y="2848325"/>
            <a:ext cx="1" cy="33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>
            <a:off x="6200774" y="2599442"/>
            <a:ext cx="0" cy="313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1" idx="0"/>
          </p:cNvCxnSpPr>
          <p:nvPr/>
        </p:nvCxnSpPr>
        <p:spPr>
          <a:xfrm>
            <a:off x="10329862" y="2599442"/>
            <a:ext cx="19051" cy="227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76" y="1590897"/>
            <a:ext cx="483676" cy="5334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84" y="1708854"/>
            <a:ext cx="483676" cy="5334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1672959"/>
            <a:ext cx="483676" cy="533400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>
            <a:off x="3695700" y="1664076"/>
            <a:ext cx="1028699" cy="38704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7677149" y="1782033"/>
            <a:ext cx="1028699" cy="38704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4098" idx="2"/>
          </p:cNvCxnSpPr>
          <p:nvPr/>
        </p:nvCxnSpPr>
        <p:spPr>
          <a:xfrm>
            <a:off x="6200774" y="4182220"/>
            <a:ext cx="0" cy="467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1" idx="2"/>
          </p:cNvCxnSpPr>
          <p:nvPr/>
        </p:nvCxnSpPr>
        <p:spPr>
          <a:xfrm flipH="1">
            <a:off x="10348912" y="4342234"/>
            <a:ext cx="1" cy="415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4100" idx="2"/>
            <a:endCxn id="8" idx="0"/>
          </p:cNvCxnSpPr>
          <p:nvPr/>
        </p:nvCxnSpPr>
        <p:spPr>
          <a:xfrm flipH="1">
            <a:off x="2097207" y="4182220"/>
            <a:ext cx="1" cy="467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781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7612" y="352296"/>
            <a:ext cx="8086725" cy="114089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Образование, ориентированное на результат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Подходы  к обеспечению результата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55391" y="1633781"/>
            <a:ext cx="51716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I подход. Регулирование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«Входа»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системы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2276475"/>
            <a:ext cx="3152775" cy="13049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Нормирование содержания образования 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Чему учить 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05300" y="2276475"/>
            <a:ext cx="3495675" cy="13049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учебного процесса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учить ученика?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29600" y="2276474"/>
            <a:ext cx="3486150" cy="13049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образования 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ЗУНы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ученика по учебным предметам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53137" y="4215217"/>
            <a:ext cx="524092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/>
              <a:t>II подход.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Регулирование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«Выхода»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6358" y="4829175"/>
            <a:ext cx="3152775" cy="1304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результатов в виде компетенций 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чего учиться?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05300" y="4829175"/>
            <a:ext cx="3495675" cy="1304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учебного процесса 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научить ученика?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15301" y="4829174"/>
            <a:ext cx="3524250" cy="1304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образования 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Приобретенные учениками компетенции?</a:t>
            </a:r>
          </a:p>
        </p:txBody>
      </p:sp>
      <p:cxnSp>
        <p:nvCxnSpPr>
          <p:cNvPr id="15" name="Прямая со стрелкой 14"/>
          <p:cNvCxnSpPr>
            <a:stCxn id="5" idx="3"/>
            <a:endCxn id="6" idx="1"/>
          </p:cNvCxnSpPr>
          <p:nvPr/>
        </p:nvCxnSpPr>
        <p:spPr>
          <a:xfrm>
            <a:off x="3990975" y="2928938"/>
            <a:ext cx="3143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915275" y="2914649"/>
            <a:ext cx="3143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957637" y="5553074"/>
            <a:ext cx="3143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800975" y="5543548"/>
            <a:ext cx="3143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132263" y="6563390"/>
            <a:ext cx="77438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Инновационные подходы в образовании: учеб. пособие / </a:t>
            </a:r>
            <a:r>
              <a:rPr lang="ru-RU" sz="1050" dirty="0" err="1"/>
              <a:t>В.К.Омарова</a:t>
            </a:r>
            <a:r>
              <a:rPr lang="ru-RU" sz="1050" dirty="0"/>
              <a:t>. – 2-ое изд. – Павлодар, ПГПИ, 2016. – 253 с (с.24)</a:t>
            </a:r>
          </a:p>
        </p:txBody>
      </p:sp>
      <p:pic>
        <p:nvPicPr>
          <p:cNvPr id="3074" name="Picture 2" descr="Минобраз Крыма разработал алгоритм дистанционного взаимодействия учителя и  уче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54523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640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Структура компетентности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(с.63)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6893" y="1814062"/>
            <a:ext cx="4455932" cy="39323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2" y="1918091"/>
            <a:ext cx="5456358" cy="372427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6029325" y="3780228"/>
            <a:ext cx="62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907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Пути совершенствования педагогических систем: интенсивный, экстенсивный.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3425" y="3552825"/>
            <a:ext cx="3581400" cy="2266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Интенсивный –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развитие за счет внутренних резервов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72324" y="3705225"/>
            <a:ext cx="4048125" cy="2333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Экстенсивный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развитие на основе привлечения дополнительных мощностей (инвестиции) – новых средств, оборудования, технологий и пр.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819900" y="2733675"/>
            <a:ext cx="1266825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257609" y="2514599"/>
            <a:ext cx="1371599" cy="933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73" y="1543286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46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Задачами курса «Методика преподавания … в современном высшем учебном заведении» будут следующие: </a:t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4850" y="1825625"/>
            <a:ext cx="6838949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познакомить с научно-методическими основами </a:t>
            </a:r>
            <a:r>
              <a:rPr lang="ru-RU" dirty="0"/>
              <a:t>преподавания педагогики (биологии, химии);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вооружить практическими умениями </a:t>
            </a:r>
            <a:r>
              <a:rPr lang="ru-RU" dirty="0"/>
              <a:t>работы с различными источниками педагогической информации;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дать представление о различных </a:t>
            </a:r>
            <a:r>
              <a:rPr lang="ru-RU" dirty="0"/>
              <a:t>организационных формах обучения.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324225" cy="21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79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Прикладная задача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3050" y="1825625"/>
            <a:ext cx="6000750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/>
              <a:t>Прикладная  задача должна быть по своей постановке и методам решения близкой к задачам, возникающим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3846276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Факторами любого учения являются: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820025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напряжение потребности (закон готовности),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смежность стимулов и реакций, 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повторная актуализация связи (закон упражнения),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подкрепление удачной реакции (закон эффекта), 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степень различий стимулов и реакций, 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систематизированность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материала, 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состав прошлого опыта.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5" y="4001294"/>
            <a:ext cx="2687189" cy="228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28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Методическое обеспечение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905" y="1690688"/>
            <a:ext cx="6581775" cy="455771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26670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а) базовые учебники и учебные пособия, рекомендованные для данной специальности; </a:t>
            </a:r>
          </a:p>
          <a:p>
            <a:pPr marL="0" indent="26670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б) учебно-методические комплексы, практикумы, справочники; </a:t>
            </a:r>
          </a:p>
          <a:p>
            <a:pPr marL="0" indent="26670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в) комплекты контрольных работ, типовых расчётов и задания для курсовых работ; </a:t>
            </a:r>
          </a:p>
          <a:p>
            <a:pPr marL="0" indent="26670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г) методические указания по выполнению контрольных и курсовых работ; </a:t>
            </a:r>
          </a:p>
          <a:p>
            <a:pPr marL="0" indent="26670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д) комплекты тестовых заданий для компьютерного тестирования с целью контроля успеваемости.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280" y="1981209"/>
            <a:ext cx="4078120" cy="32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91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/>
              <a:t>Технология ЦПП </a:t>
            </a:r>
          </a:p>
        </p:txBody>
      </p:sp>
    </p:spTree>
    <p:extLst>
      <p:ext uri="{BB962C8B-B14F-4D97-AF65-F5344CB8AC3E}">
        <p14:creationId xmlns:p14="http://schemas.microsoft.com/office/powerpoint/2010/main" val="626483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Понятие «Целостный педагогический процесс»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74" y="1825625"/>
            <a:ext cx="7400925" cy="435133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447675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Латинское слово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процессус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означает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«движение вперед», «изменение». </a:t>
            </a:r>
          </a:p>
          <a:p>
            <a:pPr marL="0" indent="447675"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 algn="just"/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Педагогическим процессом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– это  развивающееся взаимодействие воспитателей и воспитуемых, направленное на достижение заданной цели и приводящее к заранее намеченному изменению состояния, преобразованию свойств и качеств воспитуемых. </a:t>
            </a:r>
          </a:p>
          <a:p>
            <a:pPr marL="0" indent="447675" algn="just"/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Иными словами, педагогический процесс – это процесс, в котором социальный опыт переплавляется в качества личности (Кузнецов И.Н.).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825625"/>
            <a:ext cx="3028950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6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Понятие «Методика»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имеет древнегреческие корни и пе­реводится как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исследования,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теория, учение.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3569152"/>
            <a:ext cx="4491037" cy="21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75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48" y="80288"/>
            <a:ext cx="10515600" cy="395043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Модель ЦПП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(Хмель Н.Д.)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76844" y="129693"/>
            <a:ext cx="204787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76847" y="921728"/>
            <a:ext cx="204787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76847" y="1673838"/>
            <a:ext cx="204787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76847" y="2425759"/>
            <a:ext cx="204787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76847" y="3176867"/>
            <a:ext cx="204787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76847" y="3923758"/>
            <a:ext cx="204787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76847" y="4670649"/>
            <a:ext cx="204787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ПРИЕМЫ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76846" y="5417540"/>
            <a:ext cx="204787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76845" y="6164431"/>
            <a:ext cx="204787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 rot="16200000">
            <a:off x="3343479" y="3624155"/>
            <a:ext cx="191504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ПЕДАГОГ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7326374" y="3624156"/>
            <a:ext cx="215990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ОБУЧАЮЩИЕСЯ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2952" y="468067"/>
            <a:ext cx="2901615" cy="393954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indent="268288"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Знания, Умения, Навыки (ЗУН)</a:t>
            </a:r>
          </a:p>
          <a:p>
            <a:pPr indent="268288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8288"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– предполагают формирование у школьников способов учебной познавательной, конкретных знаний (понятий, правил, законов, методов науки и т.д.) Эти знания, действовать продуктивно в изучаемой предметной области. С обучающими задачами связано расширение опыта творческой деятельности учащихся по отношению к образовательным стандартам. </a:t>
            </a:r>
          </a:p>
          <a:p>
            <a:pPr indent="268288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268288"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– связаны с формированием мировоззрения, ценностных и культурологических позиций, положительного отношения к труду, этических, эстетических, патриотических и иных качеств личности.</a:t>
            </a:r>
          </a:p>
          <a:p>
            <a:pPr indent="268288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8288"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Развивающие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на практике) – предполагает работу по развитию психических процессов (мышления, памяти и т.д.), умения проводить опыты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, применять знания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в незнакомых ситуациях.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7265" y="587444"/>
            <a:ext cx="3328251" cy="1954381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это конкретное предвосхищение занятия. </a:t>
            </a:r>
          </a:p>
          <a:p>
            <a:pPr indent="228600" algn="just">
              <a:spcAft>
                <a:spcPts val="0"/>
              </a:spcAft>
            </a:pPr>
            <a:r>
              <a:rPr lang="ru-RU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Педагогическая цель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это </a:t>
            </a:r>
            <a:r>
              <a:rPr lang="ru-RU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предвидение педагога и учащимися результатов 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их взаимодействий в форме обобщенных мысленных образований, в соответствии с которыми затем соотносятся с педагогической целью все остальные компоненты педагогического процесса</a:t>
            </a:r>
          </a:p>
          <a:p>
            <a:pPr indent="228600" algn="just">
              <a:spcAft>
                <a:spcPts val="0"/>
              </a:spcAft>
            </a:pPr>
            <a:r>
              <a:rPr lang="ru-RU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Целью ПП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и становление личности.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1548" y="4344207"/>
            <a:ext cx="3143507" cy="52322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«Мостик передачи информации»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Передача и усвоение содержания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547" y="3176867"/>
            <a:ext cx="3104321" cy="36933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ru-RU" dirty="0"/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0734" y="5096049"/>
            <a:ext cx="3104321" cy="738664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Привлечение внимания и активизации мыслительного процесса</a:t>
            </a:r>
          </a:p>
        </p:txBody>
      </p:sp>
      <p:cxnSp>
        <p:nvCxnSpPr>
          <p:cNvPr id="21" name="Прямая со стрелкой 20"/>
          <p:cNvCxnSpPr>
            <a:stCxn id="4" idx="2"/>
            <a:endCxn id="5" idx="0"/>
          </p:cNvCxnSpPr>
          <p:nvPr/>
        </p:nvCxnSpPr>
        <p:spPr>
          <a:xfrm>
            <a:off x="6300782" y="720243"/>
            <a:ext cx="3" cy="20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  <a:endCxn id="6" idx="0"/>
          </p:cNvCxnSpPr>
          <p:nvPr/>
        </p:nvCxnSpPr>
        <p:spPr>
          <a:xfrm>
            <a:off x="6300785" y="1512278"/>
            <a:ext cx="0" cy="161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2"/>
            <a:endCxn id="7" idx="0"/>
          </p:cNvCxnSpPr>
          <p:nvPr/>
        </p:nvCxnSpPr>
        <p:spPr>
          <a:xfrm>
            <a:off x="6300785" y="2264388"/>
            <a:ext cx="0" cy="161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2"/>
            <a:endCxn id="8" idx="0"/>
          </p:cNvCxnSpPr>
          <p:nvPr/>
        </p:nvCxnSpPr>
        <p:spPr>
          <a:xfrm>
            <a:off x="6300785" y="3016309"/>
            <a:ext cx="0" cy="160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2"/>
            <a:endCxn id="9" idx="0"/>
          </p:cNvCxnSpPr>
          <p:nvPr/>
        </p:nvCxnSpPr>
        <p:spPr>
          <a:xfrm>
            <a:off x="6300785" y="3767417"/>
            <a:ext cx="0" cy="156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2"/>
            <a:endCxn id="10" idx="0"/>
          </p:cNvCxnSpPr>
          <p:nvPr/>
        </p:nvCxnSpPr>
        <p:spPr>
          <a:xfrm>
            <a:off x="6300785" y="4514308"/>
            <a:ext cx="0" cy="156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0" idx="2"/>
            <a:endCxn id="11" idx="0"/>
          </p:cNvCxnSpPr>
          <p:nvPr/>
        </p:nvCxnSpPr>
        <p:spPr>
          <a:xfrm flipH="1">
            <a:off x="6300784" y="5261199"/>
            <a:ext cx="1" cy="156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1" idx="2"/>
            <a:endCxn id="12" idx="0"/>
          </p:cNvCxnSpPr>
          <p:nvPr/>
        </p:nvCxnSpPr>
        <p:spPr>
          <a:xfrm flipH="1">
            <a:off x="6300783" y="6008090"/>
            <a:ext cx="1" cy="156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9102587" y="5834713"/>
            <a:ext cx="2941981" cy="769441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Важное условие становление личности – единство учебной и </a:t>
            </a:r>
            <a:r>
              <a:rPr lang="ru-RU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внеучебной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сфер педагогического процесса, участие обучающихся.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20" y="1814035"/>
            <a:ext cx="1341405" cy="97927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488" y="1622203"/>
            <a:ext cx="1096294" cy="1204064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 flipV="1">
            <a:off x="4291378" y="277809"/>
            <a:ext cx="9621" cy="1396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301001" y="277809"/>
            <a:ext cx="975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324720" y="358737"/>
            <a:ext cx="1081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8406326" y="357809"/>
            <a:ext cx="0" cy="1197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14" idx="3"/>
          </p:cNvCxnSpPr>
          <p:nvPr/>
        </p:nvCxnSpPr>
        <p:spPr>
          <a:xfrm flipH="1">
            <a:off x="8406324" y="4999384"/>
            <a:ext cx="3" cy="1460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12" idx="3"/>
          </p:cNvCxnSpPr>
          <p:nvPr/>
        </p:nvCxnSpPr>
        <p:spPr>
          <a:xfrm flipH="1">
            <a:off x="7324720" y="6459706"/>
            <a:ext cx="1081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2" idx="1"/>
          </p:cNvCxnSpPr>
          <p:nvPr/>
        </p:nvCxnSpPr>
        <p:spPr>
          <a:xfrm flipH="1">
            <a:off x="4291378" y="6459706"/>
            <a:ext cx="9854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13" idx="1"/>
          </p:cNvCxnSpPr>
          <p:nvPr/>
        </p:nvCxnSpPr>
        <p:spPr>
          <a:xfrm flipV="1">
            <a:off x="4301001" y="4876953"/>
            <a:ext cx="1" cy="1582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3472637" y="4375374"/>
            <a:ext cx="173349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3395868" y="3350207"/>
            <a:ext cx="173349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3424629" y="5183757"/>
            <a:ext cx="173349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7321051" y="1098774"/>
            <a:ext cx="173349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7321051" y="6254720"/>
            <a:ext cx="173349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3564434" y="713289"/>
            <a:ext cx="171241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378719" y="-7975"/>
            <a:ext cx="1322883" cy="299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Элементы ЦПП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7353556" y="152824"/>
            <a:ext cx="199769" cy="124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6696075" y="5934075"/>
            <a:ext cx="0" cy="230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705600" y="5261199"/>
            <a:ext cx="0" cy="225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6696075" y="4514308"/>
            <a:ext cx="0" cy="156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696075" y="3767417"/>
            <a:ext cx="0" cy="156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6619875" y="2961907"/>
            <a:ext cx="9525" cy="214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6696075" y="2264388"/>
            <a:ext cx="0" cy="268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6629400" y="1512278"/>
            <a:ext cx="0" cy="161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6629400" y="713289"/>
            <a:ext cx="0" cy="208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754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974" y="365125"/>
            <a:ext cx="8886825" cy="32067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Этапы целостного педагогического процесса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614501"/>
              </p:ext>
            </p:extLst>
          </p:nvPr>
        </p:nvGraphicFramePr>
        <p:xfrm>
          <a:off x="519735" y="1297925"/>
          <a:ext cx="11327294" cy="54835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{68D230F3-CF80-4859-8CE7-A43EE81993B5}</a:tableStyleId>
              </a:tblPr>
              <a:tblGrid>
                <a:gridCol w="2799520">
                  <a:extLst>
                    <a:ext uri="{9D8B030D-6E8A-4147-A177-3AD203B41FA5}">
                      <a16:colId xmlns:a16="http://schemas.microsoft.com/office/drawing/2014/main" val="2487054767"/>
                    </a:ext>
                  </a:extLst>
                </a:gridCol>
                <a:gridCol w="8527774">
                  <a:extLst>
                    <a:ext uri="{9D8B030D-6E8A-4147-A177-3AD203B41FA5}">
                      <a16:colId xmlns:a16="http://schemas.microsoft.com/office/drawing/2014/main" val="1326488871"/>
                    </a:ext>
                  </a:extLst>
                </a:gridCol>
              </a:tblGrid>
              <a:tr h="471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Планирование ПП</a:t>
                      </a:r>
                      <a:endParaRPr lang="ru-RU" sz="16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 педагогических целей, задач с учетом учебных планов, учебных программ, направления школы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extLst>
                  <a:ext uri="{0D108BD9-81ED-4DB2-BD59-A6C34878D82A}">
                    <a16:rowId xmlns:a16="http://schemas.microsoft.com/office/drawing/2014/main" val="1340657998"/>
                  </a:ext>
                </a:extLst>
              </a:tr>
              <a:tr h="26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Подготовка ПП</a:t>
                      </a:r>
                      <a:endParaRPr lang="ru-RU" sz="16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Моделирование процесса (урока)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extLst>
                  <a:ext uri="{0D108BD9-81ED-4DB2-BD59-A6C34878D82A}">
                    <a16:rowId xmlns:a16="http://schemas.microsoft.com/office/drawing/2014/main" val="2429117303"/>
                  </a:ext>
                </a:extLst>
              </a:tr>
              <a:tr h="2198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Организация ПП</a:t>
                      </a:r>
                      <a:endParaRPr lang="ru-RU" sz="16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учебных планов и программ, концепции.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оптимального варианта, фрагмента ПП на основе педагогических технологий и методик.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Осуществляется систематическая совместная работа педагога и учащихся.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Определяется продуктивность ПП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занятии устанавливается рабочая обстановка, мотивируется и стимулируется деятельность детей.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Организуется  контроль и оценка результатов обучения учащихся.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extLst>
                  <a:ext uri="{0D108BD9-81ED-4DB2-BD59-A6C34878D82A}">
                    <a16:rowId xmlns:a16="http://schemas.microsoft.com/office/drawing/2014/main" val="1888331303"/>
                  </a:ext>
                </a:extLst>
              </a:tr>
              <a:tr h="471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Корректировка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ПП </a:t>
                      </a:r>
                      <a:endParaRPr lang="ru-RU" sz="16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Оперативно корректируются те или иные компоненты, фрагменты процесса воспитания и обучения.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extLst>
                  <a:ext uri="{0D108BD9-81ED-4DB2-BD59-A6C34878D82A}">
                    <a16:rowId xmlns:a16="http://schemas.microsoft.com/office/drawing/2014/main" val="2350765022"/>
                  </a:ext>
                </a:extLst>
              </a:tr>
              <a:tr h="942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Подведение итогов </a:t>
                      </a:r>
                      <a:endParaRPr lang="ru-RU" sz="16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достижений учащихся, отклонения от поставленных задач, анализ результатов образования, выявление доминирующих причин, успехов, неудач. Выдвижение новых задач последующего периода  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extLst>
                  <a:ext uri="{0D108BD9-81ED-4DB2-BD59-A6C34878D82A}">
                    <a16:rowId xmlns:a16="http://schemas.microsoft.com/office/drawing/2014/main" val="409084370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233362"/>
            <a:ext cx="1914526" cy="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42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65125"/>
            <a:ext cx="89154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Характеристики ЦПП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869879"/>
              </p:ext>
            </p:extLst>
          </p:nvPr>
        </p:nvGraphicFramePr>
        <p:xfrm>
          <a:off x="742950" y="1583849"/>
          <a:ext cx="11010900" cy="43675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3752850">
                  <a:extLst>
                    <a:ext uri="{9D8B030D-6E8A-4147-A177-3AD203B41FA5}">
                      <a16:colId xmlns:a16="http://schemas.microsoft.com/office/drawing/2014/main" val="1745197767"/>
                    </a:ext>
                  </a:extLst>
                </a:gridCol>
                <a:gridCol w="7258050">
                  <a:extLst>
                    <a:ext uri="{9D8B030D-6E8A-4147-A177-3AD203B41FA5}">
                      <a16:colId xmlns:a16="http://schemas.microsoft.com/office/drawing/2014/main" val="3171012045"/>
                    </a:ext>
                  </a:extLst>
                </a:gridCol>
              </a:tblGrid>
              <a:tr h="59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 Целенаправленность 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целостной личности </a:t>
                      </a:r>
                      <a:endParaRPr lang="ru-RU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30111550"/>
                  </a:ext>
                </a:extLst>
              </a:tr>
              <a:tr h="59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Двухсторонний характер 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двух субъектов «педагоги – обучающиеся»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755785136"/>
                  </a:ext>
                </a:extLst>
              </a:tr>
              <a:tr h="59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3.Творческий характер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Креативность педагога должна совпадать с креативностью обучающихся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4159678790"/>
                  </a:ext>
                </a:extLst>
              </a:tr>
              <a:tr h="1384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4.Динамизм 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ПП явление развивающееся, ему присуще изменения содержания образования, действий субъектов и качественные изменения самих субъектов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541054753"/>
                  </a:ext>
                </a:extLst>
              </a:tr>
              <a:tr h="1186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Целостность 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компоненты ПП находятся в согласованной взаимосвязи и соподчинены цели самого процесса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245821419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365125"/>
            <a:ext cx="1936750" cy="9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66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100" dirty="0">
                <a:solidFill>
                  <a:srgbClr val="FF0000"/>
                </a:solidFill>
              </a:rPr>
              <a:t>Составляющие процессов «Преподавание-учение» и результаты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900" y="1027906"/>
            <a:ext cx="8239125" cy="5619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481137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44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0" y="365125"/>
            <a:ext cx="7753350" cy="1325563"/>
          </a:xfrm>
        </p:spPr>
        <p:txBody>
          <a:bodyPr>
            <a:normAutofit fontScale="90000"/>
          </a:bodyPr>
          <a:lstStyle/>
          <a:p>
            <a:r>
              <a:rPr lang="kk-KZ" sz="3200" dirty="0">
                <a:solidFill>
                  <a:srgbClr val="FF0000"/>
                </a:solidFill>
              </a:rPr>
              <a:t>Компоненты процесса обучения  </a:t>
            </a:r>
            <a:r>
              <a:rPr lang="kk-KZ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(Ю.К.Бабанский)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700" y="1504950"/>
            <a:ext cx="7562850" cy="4743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47712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36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4000" dirty="0">
                <a:solidFill>
                  <a:schemeClr val="accent1">
                    <a:lumMod val="75000"/>
                  </a:schemeClr>
                </a:solidFill>
              </a:rPr>
              <a:t>Механизмом и одновременно движущей силой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6300" y="1825625"/>
            <a:ext cx="6667500" cy="435133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Любопытство и интерес. 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Преодоление противоречий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, в процессе которого образуются и постепенно осознаются обучающимися действительные мотивы – стимулы.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Источником является «познавательный рефлекс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» - педагогически организованный упорный труд.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825625"/>
            <a:ext cx="302895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48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/>
              <a:t>Учебные действия </a:t>
            </a:r>
          </a:p>
        </p:txBody>
      </p:sp>
    </p:spTree>
    <p:extLst>
      <p:ext uri="{BB962C8B-B14F-4D97-AF65-F5344CB8AC3E}">
        <p14:creationId xmlns:p14="http://schemas.microsoft.com/office/powerpoint/2010/main" val="1151536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75" y="20320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/>
              <a:t>ЛИТЕРАТУРА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1351" y="276225"/>
            <a:ext cx="8172449" cy="6353175"/>
          </a:xfrm>
          <a:ln>
            <a:solidFill>
              <a:schemeClr val="accent1"/>
            </a:solidFill>
          </a:ln>
        </p:spPr>
        <p:txBody>
          <a:bodyPr>
            <a:normAutofit fontScale="32500" lnSpcReduction="2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А.К.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Мынбаева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, З.М.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Садвакасова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00" b="1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Инновационные образовательные технологии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: учебное пособие. Часть 2 . – Алматы,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университеті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, 2020. – 362 с.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Мынбаева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А.К. Методика преподавания педагогики: учебное пособие / А.К.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Мынбаева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. – Алматы: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университеті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, 2021. – 322 с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Омарова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В.К. Инновационные подходы в образовании: учеб. пособие – 2-ое изд. – Павлодар, ПГПИ, 2016. – 253 с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Мандель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, Б. Р.  Методика преподавания педагогики в современном высшем учебном заведении : учебное пособие для обучающихся в магистратуре / Б. Р.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Мандель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. – М. ; Берлин :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-Медиа, 2018. – 402 с.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Методика преподавания математических и естественнонаучных дисциплин: современные проблемы и тенденции развития : материалы IV Всероссийской научно-практической конференции (Омск, 4 июля 2017 г.) / [отв. ред. А. А. Романова]. – Электрон. текст. дан. – Омск : Изд-во Ом. гос. ун-та, 2017.-245 с.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Бадмаев Б.Ц. Психология и методика ускоренного обучения. -М.: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Гуманит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. изд. центр ВЛАДОС, 1998. - 272 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Арбузова, Е. Н. Методика преподавания управленческих дисциплин : учеб. пособие для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и магистратуры / Е. Н. Арбузова, О. А. Яскина. — 2-е изд.,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испр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. и доп. — М. : Издательство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Юрайт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, 2018. — 224 с. — (Серия : Образовательный процесс).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Методика  преподавания в высшей школе: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уч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пос. / М.Н. Кох,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Т.Н.Пешкова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– Краснодар: Куб ГАУ, 2011-150 с. </a:t>
            </a:r>
          </a:p>
          <a:p>
            <a:pPr marL="0" indent="0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Педагогика. Курс лекций. – Алматы, 2003.- 299с.  </a:t>
            </a:r>
          </a:p>
          <a:p>
            <a:pPr marL="0" indent="0">
              <a:buFont typeface="+mj-lt"/>
              <a:buAutoNum type="arabicPeriod"/>
            </a:pP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Мынбаева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А.К. Основы педагогики высшей школы. Уч.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пос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алматы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, 2008. – 156 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Голованова Н.Ф. Общая педагогика.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Уч.пос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.-СПБ.: Речь, 2005.-317с. 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3700" dirty="0">
                <a:latin typeface="Arial" panose="020B0604020202020204" pitchFamily="34" charset="0"/>
                <a:cs typeface="Arial" panose="020B0604020202020204" pitchFamily="34" charset="0"/>
              </a:rPr>
              <a:t>Попков В. А., Коржуев А. В. Дидактика высшей школы: Учеб. пособие для студ. высш. пед. учеб, заведений. — М.: Издательский центр «Академия», 2001.-136 с 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sz="3700" dirty="0">
                <a:latin typeface="Arial" panose="020B0604020202020204" pitchFamily="34" charset="0"/>
                <a:cs typeface="Arial" panose="020B0604020202020204" pitchFamily="34" charset="0"/>
              </a:rPr>
              <a:t>Рудакова И.А. Дидактика. РнД., 2005.-256с.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sz="3700" dirty="0">
                <a:latin typeface="Arial" panose="020B0604020202020204" pitchFamily="34" charset="0"/>
                <a:cs typeface="Arial" panose="020B0604020202020204" pitchFamily="34" charset="0"/>
              </a:rPr>
              <a:t>Кузнецов И. Настольная книга преподавателя. М., 2010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sz="3700" dirty="0">
                <a:latin typeface="Arial" panose="020B0604020202020204" pitchFamily="34" charset="0"/>
                <a:cs typeface="Arial" panose="020B0604020202020204" pitchFamily="34" charset="0"/>
              </a:rPr>
              <a:t>Есарева 3. Ф. Особенности деятельности преподавателя высшей школы.-Л., 1974.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sz="3700" dirty="0">
                <a:latin typeface="Arial" panose="020B0604020202020204" pitchFamily="34" charset="0"/>
                <a:cs typeface="Arial" panose="020B0604020202020204" pitchFamily="34" charset="0"/>
              </a:rPr>
              <a:t>Громкова М. Т. Педагогические основы образования взрослых. — М., 1993.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sz="3700" dirty="0">
                <a:latin typeface="Arial" panose="020B0604020202020204" pitchFamily="34" charset="0"/>
                <a:cs typeface="Arial" panose="020B0604020202020204" pitchFamily="34" charset="0"/>
              </a:rPr>
              <a:t>Морозов А.В., Чернилевский Д.В. Креативная педагогика и психология. – М.: Академический проект, 2004. – 560 с. 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4" y="1690688"/>
            <a:ext cx="2169795" cy="2810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388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Рекомендуемая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75615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Желтышева А.В. Используемые образовательные технологии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https://sites.google.com/site/portfoliozeltysevojav/2-naucno-metodiceskaa-deatelnost/1-ispolzuemye-obrazovatelnye-tehnologii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Кинестетическое обучение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https://4brain.ru/blog/%d0%ba%d0%b8%d0%bd%d0%b5%d1%81%d1%82%d0%b5%d1%82%d0%b8%d1%87%d0%b5%d1%81%d0%ba%d0%be%d0%b5-%d0%be%d0%b1%d1%83%d1%87%d0%b5%d0%bd%d0%b8%d0%b5/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Доронина К. Методика преподавания английского языка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https://tefl-tesol-certificate.com/blog/metodika-prepodavaniya-anglijskogo-yazyka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Косолапова Л.А. Методика преподавания педагогики в высшей школе: Учебное пособие. М, 2016. -244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Кузина Н.В. Методика преподавания гуманитарных дисциплин в высшей школе: Учебно-методическое пособие. М, 2019.-68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Арбузова Е.Н., Яскина О.А. Методика преподавания управленческих дисциплин : учебное пособие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магистратуры / Е. Н. Арбузова, О. А. Яскина. — 2-е изд.,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испр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и доп. — Москва : Издательство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Юрайт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2018. — 224 с. </a:t>
            </a:r>
          </a:p>
          <a:p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Торгашев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В.А. Методика преподавания юриспруденции в высшей школе. М, 2016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Щукин А.Н., Фролова Г.М.,  Методика преподавания иностранных языков, 2015.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Евплова Е.В.,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Тубер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И.И. Методика преподавания экономических дисциплин, 2015.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Минченков Е. Е.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Общая методика преподавания химии. М, 2015</a:t>
            </a:r>
          </a:p>
          <a:p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Билл Лукас Обучение без торможения. – М.: Изд-во Эксмо, 2005.-352с.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8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7274" y="1027906"/>
            <a:ext cx="6362701" cy="435133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это отрасль педагогической науки, исследующая закономерности обучения определенному учебному предмету.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Методика — педагогическая наука, поэтому она строится соответственно целям и задачам общего образования и воспитания, требуемого социумом и определяемого педагогикой.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Методика предмета, или частная дидактика, отвечающая на вопросы «Чему и как учить?» Как опытно-экспериментальная наука методика может рекомендовать различные технологии</a:t>
            </a:r>
            <a:r>
              <a:rPr lang="ru-RU" sz="2400" dirty="0"/>
              <a:t>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0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4941094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" y="1630363"/>
            <a:ext cx="413004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5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Методика преподавания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6574" y="1825625"/>
            <a:ext cx="8277225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/>
              <a:t>- это наука как заинтересовать учебой, увлечь ею и научить учиться самостоятельно и творчески.  </a:t>
            </a:r>
          </a:p>
          <a:p>
            <a:r>
              <a:rPr lang="ru-RU" dirty="0"/>
              <a:t>Учение о методах обучения и воспитания. Эта наука имеет свою практику, теорию, методологию.</a:t>
            </a: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3890963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" y="1825625"/>
            <a:ext cx="2236470" cy="11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Методика учебного предмета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(«Педагогический энциклопедический словарь»)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2250" y="1825625"/>
            <a:ext cx="8591550" cy="4351338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36195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это частная дидактика, теория обучения определенному учебному предмету. На основе изучения разных форм взаимодействия преподавания и учения в обучении конкретному учебному предмету методика учебного предмета разрабатывает и предлагает преподавателю определенные системы обучающих воздействий. </a:t>
            </a:r>
          </a:p>
          <a:p>
            <a:pPr marL="0" indent="36195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Эти системы воплощаются в содержании образования, раскрываемом в программах и учебниках; реализуются в методах, средствах и организационных формах обучения. </a:t>
            </a:r>
          </a:p>
          <a:p>
            <a:pPr marL="0" indent="36195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Методика учебного предмета тесно связана с дидактикой и опирается на ее общие положения. Основываясь на принципах воспитания, методика раскрывает цели обучения предмету, его значение для развития личности обучающегося.</a:t>
            </a:r>
          </a:p>
          <a:p>
            <a:pPr marL="0" indent="36195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 Для разработки эффективной системы педагогического воздействия методика учебного предмета опирается на данные педагогической психологии, физиологии высшей нервной деятельности, логики, кибернетики (особенно при разработке элементов программированного обучения). </a:t>
            </a:r>
          </a:p>
        </p:txBody>
      </p:sp>
      <p:pic>
        <p:nvPicPr>
          <p:cNvPr id="4" name="Рисунок 3" descr="teach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82" y="1604967"/>
            <a:ext cx="2047893" cy="147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Методика преподавания предмета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124825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это синтез теории и опыта, исследует процесс обучения предмета как единство содержания, форм и методов обучения, деятельности преподавателя и обучаемых</a:t>
            </a: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3890963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8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Методика дисциплины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/>
              <a:t>призвана изучить закономерности формирования умений и навыков в области … , усвоения систем научных понятий по … и по другим разделам науки о …. </a:t>
            </a:r>
          </a:p>
          <a:p>
            <a:r>
              <a:rPr lang="ru-RU" dirty="0"/>
              <a:t>На основе познанных закономерностей нужно выработать оптимальную систему обучения. </a:t>
            </a: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3890963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0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Методика преподавания дисциплин предполагает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изучение новых подходов к организации образовательного процесса, а также современных приемов, методов, техник, технологий и методик обучения студентов в образовательных организациях сферы бизнеса, разработанных учеными и педагогами-практиками как за рубежом, так и в Казахстане.</a:t>
            </a: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3919538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30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2452</Words>
  <Application>Microsoft Office PowerPoint</Application>
  <PresentationFormat>Широкоэкранный</PresentationFormat>
  <Paragraphs>212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Понятие «Методика» </vt:lpstr>
      <vt:lpstr>Методика </vt:lpstr>
      <vt:lpstr>Методика преподавания  </vt:lpstr>
      <vt:lpstr>Методика учебного предмета  («Педагогический энциклопедический словарь») </vt:lpstr>
      <vt:lpstr>Методика преподавания предмета</vt:lpstr>
      <vt:lpstr>Методика дисциплины </vt:lpstr>
      <vt:lpstr>Методика преподавания дисциплин предполагает </vt:lpstr>
      <vt:lpstr>Методика преподавания изучает </vt:lpstr>
      <vt:lpstr>Методика устанавливает </vt:lpstr>
      <vt:lpstr>Методика обучения отражает</vt:lpstr>
      <vt:lpstr>Методика рассматривает </vt:lpstr>
      <vt:lpstr>Методикой определяются </vt:lpstr>
      <vt:lpstr>В методиках содержатся </vt:lpstr>
      <vt:lpstr>Методика разрабатывает </vt:lpstr>
      <vt:lpstr>Объектом методики преподавания </vt:lpstr>
      <vt:lpstr>Предмет методики преподавания </vt:lpstr>
      <vt:lpstr>Задачи методики преподавания </vt:lpstr>
      <vt:lpstr>Задачи  методики как прикладной науки, выделяют следующие вопросы:</vt:lpstr>
      <vt:lpstr>Образование, ориентированное на результат Подходы  к обеспечению результата образования</vt:lpstr>
      <vt:lpstr>Структура компетентности (с.63)</vt:lpstr>
      <vt:lpstr>Пути совершенствования педагогических систем: интенсивный, экстенсивный. </vt:lpstr>
      <vt:lpstr>Задачами курса «Методика преподавания … в современном высшем учебном заведении» будут следующие:  </vt:lpstr>
      <vt:lpstr>Прикладная задача </vt:lpstr>
      <vt:lpstr>Факторами любого учения являются: </vt:lpstr>
      <vt:lpstr>Методическое обеспечение</vt:lpstr>
      <vt:lpstr>Презентация PowerPoint</vt:lpstr>
      <vt:lpstr>Понятие «Целостный педагогический процесс»</vt:lpstr>
      <vt:lpstr>Модель ЦПП (Хмель Н.Д.) </vt:lpstr>
      <vt:lpstr>Этапы целостного педагогического процесса</vt:lpstr>
      <vt:lpstr>Характеристики ЦПП </vt:lpstr>
      <vt:lpstr>Составляющие процессов «Преподавание-учение» и результаты </vt:lpstr>
      <vt:lpstr>Компоненты процесса обучения  (Ю.К.Бабанский) </vt:lpstr>
      <vt:lpstr>Механизмом и одновременно движущей силой</vt:lpstr>
      <vt:lpstr>Презентация PowerPoint</vt:lpstr>
      <vt:lpstr>ЛИТЕРАТУРА </vt:lpstr>
      <vt:lpstr>Рекомендуемая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ПРЕПОДАВАНИЯ </dc:title>
  <dc:creator>Lenovo</dc:creator>
  <cp:lastModifiedBy>Долорес Нургалиева</cp:lastModifiedBy>
  <cp:revision>336</cp:revision>
  <dcterms:created xsi:type="dcterms:W3CDTF">2021-04-20T05:09:15Z</dcterms:created>
  <dcterms:modified xsi:type="dcterms:W3CDTF">2022-01-27T14:03:24Z</dcterms:modified>
</cp:coreProperties>
</file>